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686" r:id="rId5"/>
    <p:sldId id="687" r:id="rId6"/>
    <p:sldId id="736" r:id="rId7"/>
    <p:sldId id="748" r:id="rId8"/>
    <p:sldId id="739" r:id="rId9"/>
    <p:sldId id="668" r:id="rId10"/>
    <p:sldId id="740" r:id="rId11"/>
    <p:sldId id="738" r:id="rId12"/>
    <p:sldId id="745" r:id="rId13"/>
    <p:sldId id="429" r:id="rId14"/>
    <p:sldId id="744" r:id="rId15"/>
    <p:sldId id="741" r:id="rId16"/>
    <p:sldId id="749" r:id="rId17"/>
    <p:sldId id="465" r:id="rId18"/>
    <p:sldId id="742" r:id="rId19"/>
    <p:sldId id="746" r:id="rId20"/>
    <p:sldId id="737" r:id="rId21"/>
    <p:sldId id="669" r:id="rId22"/>
    <p:sldId id="667" r:id="rId23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D3A013C6-5F55-B142-9290-64515C9E5C8C}">
          <p14:sldIdLst>
            <p14:sldId id="686"/>
            <p14:sldId id="687"/>
            <p14:sldId id="736"/>
            <p14:sldId id="748"/>
            <p14:sldId id="739"/>
            <p14:sldId id="668"/>
            <p14:sldId id="740"/>
            <p14:sldId id="738"/>
            <p14:sldId id="745"/>
            <p14:sldId id="429"/>
            <p14:sldId id="744"/>
            <p14:sldId id="741"/>
            <p14:sldId id="749"/>
            <p14:sldId id="465"/>
            <p14:sldId id="742"/>
            <p14:sldId id="746"/>
            <p14:sldId id="737"/>
            <p14:sldId id="669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se van der Veen" initials="HvdV" lastIdx="1" clrIdx="0">
    <p:extLst>
      <p:ext uri="{19B8F6BF-5375-455C-9EA6-DF929625EA0E}">
        <p15:presenceInfo xmlns:p15="http://schemas.microsoft.com/office/powerpoint/2012/main" userId="S-1-5-21-436374069-1078145449-854245398-55049" providerId="AD"/>
      </p:ext>
    </p:extLst>
  </p:cmAuthor>
  <p:cmAuthor id="2" name="Christine Bleijenberg" initials="CB" lastIdx="1" clrIdx="1">
    <p:extLst>
      <p:ext uri="{19B8F6BF-5375-455C-9EA6-DF929625EA0E}">
        <p15:presenceInfo xmlns:p15="http://schemas.microsoft.com/office/powerpoint/2012/main" userId="S::cebleije@hhs.nl::99364741-3720-415d-87c1-29b8b70298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343"/>
    <a:srgbClr val="909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6327" autoAdjust="0"/>
  </p:normalViewPr>
  <p:slideViewPr>
    <p:cSldViewPr snapToGrid="0" showGuides="1">
      <p:cViewPr varScale="1">
        <p:scale>
          <a:sx n="73" d="100"/>
          <a:sy n="73" d="100"/>
        </p:scale>
        <p:origin x="82" y="2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8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.moons\Google%20Drive\HU\Lectoraat\Delft\resultaten%20presentati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as.moons\Google%20Drive\HU\Lectoraat\Delft\resultaten%20presentati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Prioriteitenmatrix offline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2.671415850400715E-2"/>
                </c:manualLayout>
              </c:layout>
              <c:tx>
                <c:rich>
                  <a:bodyPr/>
                  <a:lstStyle/>
                  <a:p>
                    <a:fld id="{2FB0861B-8C8B-4A53-A2FF-924B20151699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884-4F06-9AC8-9458C11D1D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9CD86D-71DE-48CD-B865-0092347B9999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884-4F06-9AC8-9458C11D1DB1}"/>
                </c:ext>
              </c:extLst>
            </c:dLbl>
            <c:dLbl>
              <c:idx val="2"/>
              <c:layout>
                <c:manualLayout>
                  <c:x val="-8.1599347205222363E-3"/>
                  <c:y val="-2.9682398337785694E-2"/>
                </c:manualLayout>
              </c:layout>
              <c:tx>
                <c:rich>
                  <a:bodyPr/>
                  <a:lstStyle/>
                  <a:p>
                    <a:fld id="{6B9DAD41-4577-419F-A126-D679A9E8A8D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884-4F06-9AC8-9458C11D1DB1}"/>
                </c:ext>
              </c:extLst>
            </c:dLbl>
            <c:dLbl>
              <c:idx val="3"/>
              <c:layout>
                <c:manualLayout>
                  <c:x val="6.1199510403916772E-3"/>
                  <c:y val="-2.9682398337785694E-2"/>
                </c:manualLayout>
              </c:layout>
              <c:tx>
                <c:rich>
                  <a:bodyPr/>
                  <a:lstStyle/>
                  <a:p>
                    <a:fld id="{42F189DE-3E1F-463A-90A6-D38609C028D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884-4F06-9AC8-9458C11D1DB1}"/>
                </c:ext>
              </c:extLst>
            </c:dLbl>
            <c:dLbl>
              <c:idx val="4"/>
              <c:layout>
                <c:manualLayout>
                  <c:x val="-7.8792940937631409E-2"/>
                  <c:y val="5.5992637849729368E-2"/>
                </c:manualLayout>
              </c:layout>
              <c:tx>
                <c:rich>
                  <a:bodyPr/>
                  <a:lstStyle/>
                  <a:p>
                    <a:fld id="{56E610B7-A9E0-4697-AD97-93BF1ED0AB8A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884-4F06-9AC8-9458C11D1DB1}"/>
                </c:ext>
              </c:extLst>
            </c:dLbl>
            <c:dLbl>
              <c:idx val="5"/>
              <c:layout>
                <c:manualLayout>
                  <c:x val="-6.7319461444308448E-2"/>
                  <c:y val="-5.3428317008014245E-2"/>
                </c:manualLayout>
              </c:layout>
              <c:tx>
                <c:rich>
                  <a:bodyPr/>
                  <a:lstStyle/>
                  <a:p>
                    <a:fld id="{11109BD2-750B-464A-869B-FAAA9D003BFB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884-4F06-9AC8-9458C11D1DB1}"/>
                </c:ext>
              </c:extLst>
            </c:dLbl>
            <c:dLbl>
              <c:idx val="6"/>
              <c:layout>
                <c:manualLayout>
                  <c:x val="3.7824277490175605E-2"/>
                  <c:y val="-0.10915738229816718"/>
                </c:manualLayout>
              </c:layout>
              <c:tx>
                <c:rich>
                  <a:bodyPr/>
                  <a:lstStyle/>
                  <a:p>
                    <a:fld id="{4515CA91-A8E4-4F61-AACC-7AF475885E7D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884-4F06-9AC8-9458C11D1DB1}"/>
                </c:ext>
              </c:extLst>
            </c:dLbl>
            <c:dLbl>
              <c:idx val="7"/>
              <c:layout>
                <c:manualLayout>
                  <c:x val="-0.16319869441044479"/>
                  <c:y val="0.12169783318492135"/>
                </c:manualLayout>
              </c:layout>
              <c:tx>
                <c:rich>
                  <a:bodyPr/>
                  <a:lstStyle/>
                  <a:p>
                    <a:fld id="{A903F5EA-A80D-486B-923B-708E367F0F46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884-4F06-9AC8-9458C11D1DB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5B31EF2-82DD-4DD0-8967-18E6C984BC04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884-4F06-9AC8-9458C11D1DB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6F15423-4102-4339-B6FC-6AA7643D4DF3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884-4F06-9AC8-9458C11D1DB1}"/>
                </c:ext>
              </c:extLst>
            </c:dLbl>
            <c:dLbl>
              <c:idx val="10"/>
              <c:layout>
                <c:manualLayout>
                  <c:x val="-4.0799673602611178E-2"/>
                  <c:y val="9.4983674680914329E-2"/>
                </c:manualLayout>
              </c:layout>
              <c:tx>
                <c:rich>
                  <a:bodyPr/>
                  <a:lstStyle/>
                  <a:p>
                    <a:fld id="{EB8B0122-1E07-4A7E-ACFE-8E298E9BD065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4884-4F06-9AC8-9458C11D1DB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prioriteitenmatrices!$C$4:$C$14</c:f>
              <c:numCache>
                <c:formatCode>General</c:formatCode>
                <c:ptCount val="11"/>
                <c:pt idx="0">
                  <c:v>0.70899999999999996</c:v>
                </c:pt>
                <c:pt idx="1">
                  <c:v>0.53300000000000003</c:v>
                </c:pt>
                <c:pt idx="2" formatCode="###0.000">
                  <c:v>0.47826419663207076</c:v>
                </c:pt>
                <c:pt idx="3">
                  <c:v>0.68600000000000005</c:v>
                </c:pt>
                <c:pt idx="4">
                  <c:v>0.54600000000000004</c:v>
                </c:pt>
                <c:pt idx="5" formatCode="###0.000">
                  <c:v>0.49619766344887317</c:v>
                </c:pt>
                <c:pt idx="6">
                  <c:v>0.7</c:v>
                </c:pt>
                <c:pt idx="7">
                  <c:v>0.747</c:v>
                </c:pt>
                <c:pt idx="8" formatCode="###0.000">
                  <c:v>0.28852351371775609</c:v>
                </c:pt>
                <c:pt idx="9" formatCode="###0.000">
                  <c:v>0.28698698467421646</c:v>
                </c:pt>
                <c:pt idx="10">
                  <c:v>0.88300000000000001</c:v>
                </c:pt>
              </c:numCache>
            </c:numRef>
          </c:xVal>
          <c:yVal>
            <c:numRef>
              <c:f>prioriteitenmatrices!$D$4:$D$14</c:f>
              <c:numCache>
                <c:formatCode>###0.00</c:formatCode>
                <c:ptCount val="11"/>
                <c:pt idx="0" formatCode="###0.0000">
                  <c:v>5.578125</c:v>
                </c:pt>
                <c:pt idx="1">
                  <c:v>4.8125</c:v>
                </c:pt>
                <c:pt idx="2" formatCode="###0.0000">
                  <c:v>5.5937500000000009</c:v>
                </c:pt>
                <c:pt idx="3">
                  <c:v>5.0000000000000009</c:v>
                </c:pt>
                <c:pt idx="4">
                  <c:v>4.6874999999999991</c:v>
                </c:pt>
                <c:pt idx="5">
                  <c:v>4.8124999999999991</c:v>
                </c:pt>
                <c:pt idx="6">
                  <c:v>4.3750000000000009</c:v>
                </c:pt>
                <c:pt idx="7">
                  <c:v>4.3124999999999991</c:v>
                </c:pt>
                <c:pt idx="8">
                  <c:v>4.25</c:v>
                </c:pt>
                <c:pt idx="9">
                  <c:v>4.0625</c:v>
                </c:pt>
                <c:pt idx="10">
                  <c:v>4.25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prioriteitenmatrices!$B$4:$B$14</c15:f>
                <c15:dlblRangeCache>
                  <c:ptCount val="11"/>
                  <c:pt idx="0">
                    <c:v>Respect</c:v>
                  </c:pt>
                  <c:pt idx="1">
                    <c:v>Inzet gewaardeerd</c:v>
                  </c:pt>
                  <c:pt idx="2">
                    <c:v>Mening kunnen geven</c:v>
                  </c:pt>
                  <c:pt idx="3">
                    <c:v>Geluisterd</c:v>
                  </c:pt>
                  <c:pt idx="4">
                    <c:v>Mening serieus genomen</c:v>
                  </c:pt>
                  <c:pt idx="5">
                    <c:v>Duidelijke aanpak</c:v>
                  </c:pt>
                  <c:pt idx="6">
                    <c:v>Afspraken nagekomen</c:v>
                  </c:pt>
                  <c:pt idx="7">
                    <c:v>Voldoende informatie</c:v>
                  </c:pt>
                  <c:pt idx="8">
                    <c:v>Eerlijk verlopen</c:v>
                  </c:pt>
                  <c:pt idx="9">
                    <c:v>Keuzes uitgelegd</c:v>
                  </c:pt>
                  <c:pt idx="10">
                    <c:v>Uitgelegd wat met mening gedaan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4884-4F06-9AC8-9458C11D1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39672"/>
        <c:axId val="441538360"/>
      </c:scatterChart>
      <c:valAx>
        <c:axId val="4415396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Belang</a:t>
                </a:r>
                <a:r>
                  <a:rPr lang="nl-NL" baseline="0"/>
                  <a:t> (correlatie met rapportcijfer)</a:t>
                </a:r>
                <a:endParaRPr lang="nl-N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538360"/>
        <c:crosses val="autoZero"/>
        <c:crossBetween val="midCat"/>
      </c:valAx>
      <c:valAx>
        <c:axId val="441538360"/>
        <c:scaling>
          <c:orientation val="minMax"/>
          <c:max val="6"/>
          <c:min val="3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#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539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/>
              <a:t>Prioriteitenmatrix offline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7328199997099815E-2"/>
          <c:y val="9.9834024896265569E-2"/>
          <c:w val="0.88194892765476141"/>
          <c:h val="0.7745689983772775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3199E5B-42A5-40A1-841F-5B6539898EAF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392-45D8-A7A5-0D54DE297F73}"/>
                </c:ext>
              </c:extLst>
            </c:dLbl>
            <c:dLbl>
              <c:idx val="1"/>
              <c:layout>
                <c:manualLayout>
                  <c:x val="6.0773480662983291E-2"/>
                  <c:y val="-9.4052558782849238E-2"/>
                </c:manualLayout>
              </c:layout>
              <c:tx>
                <c:rich>
                  <a:bodyPr/>
                  <a:lstStyle/>
                  <a:p>
                    <a:fld id="{9FF2A5A5-57ED-4BF3-B23B-ED90A021EA20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392-45D8-A7A5-0D54DE297F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2093523-721E-4A5E-A1B7-6FEE461AE759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392-45D8-A7A5-0D54DE297F73}"/>
                </c:ext>
              </c:extLst>
            </c:dLbl>
            <c:dLbl>
              <c:idx val="3"/>
              <c:layout>
                <c:manualLayout>
                  <c:x val="-3.6832412523020259E-3"/>
                  <c:y val="-8.2987551867219914E-2"/>
                </c:manualLayout>
              </c:layout>
              <c:tx>
                <c:rich>
                  <a:bodyPr/>
                  <a:lstStyle/>
                  <a:p>
                    <a:fld id="{F57F3647-B426-4100-828C-15401376839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392-45D8-A7A5-0D54DE297F73}"/>
                </c:ext>
              </c:extLst>
            </c:dLbl>
            <c:dLbl>
              <c:idx val="4"/>
              <c:layout>
                <c:manualLayout>
                  <c:x val="-0.1694290976058932"/>
                  <c:y val="-6.915629322268331E-2"/>
                </c:manualLayout>
              </c:layout>
              <c:tx>
                <c:rich>
                  <a:bodyPr/>
                  <a:lstStyle/>
                  <a:p>
                    <a:fld id="{4668C765-F30A-4863-9951-FF16834A1E05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392-45D8-A7A5-0D54DE297F73}"/>
                </c:ext>
              </c:extLst>
            </c:dLbl>
            <c:dLbl>
              <c:idx val="5"/>
              <c:layout>
                <c:manualLayout>
                  <c:x val="-8.8397790055248615E-2"/>
                  <c:y val="-0.10235131396957128"/>
                </c:manualLayout>
              </c:layout>
              <c:tx>
                <c:rich>
                  <a:bodyPr/>
                  <a:lstStyle/>
                  <a:p>
                    <a:fld id="{A80F3C3A-43E4-4EA1-BFBA-29CF4D3E457E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392-45D8-A7A5-0D54DE297F73}"/>
                </c:ext>
              </c:extLst>
            </c:dLbl>
            <c:dLbl>
              <c:idx val="6"/>
              <c:layout>
                <c:manualLayout>
                  <c:x val="-0.17127071823204426"/>
                  <c:y val="4.7026279391424619E-2"/>
                </c:manualLayout>
              </c:layout>
              <c:tx>
                <c:rich>
                  <a:bodyPr/>
                  <a:lstStyle/>
                  <a:p>
                    <a:fld id="{8B93CF96-FDCC-437C-AA2C-9425D475DABF}" type="CELLRANGE">
                      <a:rPr lang="en-US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392-45D8-A7A5-0D54DE297F73}"/>
                </c:ext>
              </c:extLst>
            </c:dLbl>
            <c:dLbl>
              <c:idx val="7"/>
              <c:layout>
                <c:manualLayout>
                  <c:x val="-2.0257826887661277E-2"/>
                  <c:y val="6.6390041493775934E-2"/>
                </c:manualLayout>
              </c:layout>
              <c:tx>
                <c:rich>
                  <a:bodyPr/>
                  <a:lstStyle/>
                  <a:p>
                    <a:fld id="{58E3D323-F9D7-4ABB-B6EE-018509AF3302}" type="CELLRANGE">
                      <a:rPr lang="nl-NL"/>
                      <a:pPr/>
                      <a:t>[CELLRANGE]</a:t>
                    </a:fld>
                    <a:endParaRPr lang="nl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392-45D8-A7A5-0D54DE297F7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prioriteitenmatrices!$C$16:$C$23</c:f>
              <c:numCache>
                <c:formatCode>General</c:formatCode>
                <c:ptCount val="8"/>
                <c:pt idx="0">
                  <c:v>0.626</c:v>
                </c:pt>
                <c:pt idx="1">
                  <c:v>0.625</c:v>
                </c:pt>
                <c:pt idx="2">
                  <c:v>0.47799999999999998</c:v>
                </c:pt>
                <c:pt idx="3">
                  <c:v>0.74</c:v>
                </c:pt>
                <c:pt idx="4">
                  <c:v>0.47199999999999998</c:v>
                </c:pt>
                <c:pt idx="5">
                  <c:v>0.55300000000000005</c:v>
                </c:pt>
                <c:pt idx="6">
                  <c:v>0.55900000000000005</c:v>
                </c:pt>
                <c:pt idx="7">
                  <c:v>0.63300000000000001</c:v>
                </c:pt>
              </c:numCache>
            </c:numRef>
          </c:xVal>
          <c:yVal>
            <c:numRef>
              <c:f>prioriteitenmatrices!$D$16:$D$23</c:f>
              <c:numCache>
                <c:formatCode>###0.00</c:formatCode>
                <c:ptCount val="8"/>
                <c:pt idx="0" formatCode="###0.0000">
                  <c:v>5.4347826086956523</c:v>
                </c:pt>
                <c:pt idx="1">
                  <c:v>5.0217391304347823</c:v>
                </c:pt>
                <c:pt idx="2" formatCode="###0.0000">
                  <c:v>5.608695652173914</c:v>
                </c:pt>
                <c:pt idx="3">
                  <c:v>4.7173913043478271</c:v>
                </c:pt>
                <c:pt idx="4">
                  <c:v>4.977777777777777</c:v>
                </c:pt>
                <c:pt idx="5">
                  <c:v>4.804347826086957</c:v>
                </c:pt>
                <c:pt idx="6">
                  <c:v>4.7173913043478262</c:v>
                </c:pt>
                <c:pt idx="7">
                  <c:v>4.6086956521739122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prioriteitenmatrices!$B$16:$B$23</c15:f>
                <c15:dlblRangeCache>
                  <c:ptCount val="8"/>
                  <c:pt idx="0">
                    <c:v>Respect</c:v>
                  </c:pt>
                  <c:pt idx="1">
                    <c:v>Inzet gewaardeerd</c:v>
                  </c:pt>
                  <c:pt idx="2">
                    <c:v>Mening kunnen geven</c:v>
                  </c:pt>
                  <c:pt idx="3">
                    <c:v>Mening serieus genomen</c:v>
                  </c:pt>
                  <c:pt idx="4">
                    <c:v>Duidelijke aanpak</c:v>
                  </c:pt>
                  <c:pt idx="5">
                    <c:v>Voldoende informatie</c:v>
                  </c:pt>
                  <c:pt idx="6">
                    <c:v>Keuzes uitgelegd</c:v>
                  </c:pt>
                  <c:pt idx="7">
                    <c:v>Uitgelegd wat met mening gedaan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392-45D8-A7A5-0D54DE297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539672"/>
        <c:axId val="441538360"/>
      </c:scatterChart>
      <c:valAx>
        <c:axId val="44153967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Belang</a:t>
                </a:r>
                <a:r>
                  <a:rPr lang="nl-NL" baseline="0"/>
                  <a:t> (correlatie met rapportcijfer)</a:t>
                </a:r>
                <a:endParaRPr lang="nl-N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538360"/>
        <c:crosses val="autoZero"/>
        <c:crossBetween val="midCat"/>
      </c:valAx>
      <c:valAx>
        <c:axId val="441538360"/>
        <c:scaling>
          <c:orientation val="minMax"/>
          <c:max val="6"/>
          <c:min val="3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#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41539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0.84972</cdr:x>
      <cdr:y>0.81079</cdr:y>
    </cdr:from>
    <cdr:to>
      <cdr:x>0.97459</cdr:x>
      <cdr:y>0.86722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5859780" y="372237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100" dirty="0"/>
            <a:t>Verbeteren</a:t>
          </a:r>
        </a:p>
      </cdr:txBody>
    </cdr:sp>
  </cdr:relSizeAnchor>
  <cdr:relSizeAnchor xmlns:cdr="http://schemas.openxmlformats.org/drawingml/2006/chartDrawing">
    <cdr:from>
      <cdr:x>0.86703</cdr:x>
      <cdr:y>0.09903</cdr:y>
    </cdr:from>
    <cdr:to>
      <cdr:x>0.9919</cdr:x>
      <cdr:y>0.15546</cdr:y>
    </cdr:to>
    <cdr:sp macro="" textlink="">
      <cdr:nvSpPr>
        <cdr:cNvPr id="3" name="Tekstvak 1"/>
        <cdr:cNvSpPr txBox="1"/>
      </cdr:nvSpPr>
      <cdr:spPr>
        <a:xfrm xmlns:a="http://schemas.openxmlformats.org/drawingml/2006/main">
          <a:off x="5979160" y="45466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/>
            <a:t>Benutten</a:t>
          </a:r>
        </a:p>
      </cdr:txBody>
    </cdr:sp>
  </cdr:relSizeAnchor>
  <cdr:relSizeAnchor xmlns:cdr="http://schemas.openxmlformats.org/drawingml/2006/chartDrawing">
    <cdr:from>
      <cdr:x>0.09687</cdr:x>
      <cdr:y>0.10069</cdr:y>
    </cdr:from>
    <cdr:to>
      <cdr:x>0.22173</cdr:x>
      <cdr:y>0.15712</cdr:y>
    </cdr:to>
    <cdr:sp macro="" textlink="">
      <cdr:nvSpPr>
        <cdr:cNvPr id="4" name="Tekstvak 1"/>
        <cdr:cNvSpPr txBox="1"/>
      </cdr:nvSpPr>
      <cdr:spPr>
        <a:xfrm xmlns:a="http://schemas.openxmlformats.org/drawingml/2006/main">
          <a:off x="668020" y="46228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 dirty="0"/>
            <a:t>Vathouden</a:t>
          </a:r>
        </a:p>
      </cdr:txBody>
    </cdr:sp>
  </cdr:relSizeAnchor>
  <cdr:relSizeAnchor xmlns:cdr="http://schemas.openxmlformats.org/drawingml/2006/chartDrawing">
    <cdr:from>
      <cdr:x>0.09024</cdr:x>
      <cdr:y>0.80941</cdr:y>
    </cdr:from>
    <cdr:to>
      <cdr:x>0.2151</cdr:x>
      <cdr:y>0.86584</cdr:y>
    </cdr:to>
    <cdr:sp macro="" textlink="">
      <cdr:nvSpPr>
        <cdr:cNvPr id="5" name="Tekstvak 1"/>
        <cdr:cNvSpPr txBox="1"/>
      </cdr:nvSpPr>
      <cdr:spPr>
        <a:xfrm xmlns:a="http://schemas.openxmlformats.org/drawingml/2006/main">
          <a:off x="622300" y="371602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/>
            <a:t>Minder prioriteit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0.84972</cdr:x>
      <cdr:y>0.81079</cdr:y>
    </cdr:from>
    <cdr:to>
      <cdr:x>0.97459</cdr:x>
      <cdr:y>0.86722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5859780" y="372237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1100"/>
            <a:t>Verbeteren</a:t>
          </a:r>
        </a:p>
      </cdr:txBody>
    </cdr:sp>
  </cdr:relSizeAnchor>
  <cdr:relSizeAnchor xmlns:cdr="http://schemas.openxmlformats.org/drawingml/2006/chartDrawing">
    <cdr:from>
      <cdr:x>0.86703</cdr:x>
      <cdr:y>0.09903</cdr:y>
    </cdr:from>
    <cdr:to>
      <cdr:x>0.9919</cdr:x>
      <cdr:y>0.15546</cdr:y>
    </cdr:to>
    <cdr:sp macro="" textlink="">
      <cdr:nvSpPr>
        <cdr:cNvPr id="3" name="Tekstvak 1"/>
        <cdr:cNvSpPr txBox="1"/>
      </cdr:nvSpPr>
      <cdr:spPr>
        <a:xfrm xmlns:a="http://schemas.openxmlformats.org/drawingml/2006/main">
          <a:off x="5979160" y="45466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/>
            <a:t>Benutten</a:t>
          </a:r>
        </a:p>
      </cdr:txBody>
    </cdr:sp>
  </cdr:relSizeAnchor>
  <cdr:relSizeAnchor xmlns:cdr="http://schemas.openxmlformats.org/drawingml/2006/chartDrawing">
    <cdr:from>
      <cdr:x>0.09687</cdr:x>
      <cdr:y>0.10069</cdr:y>
    </cdr:from>
    <cdr:to>
      <cdr:x>0.22173</cdr:x>
      <cdr:y>0.15712</cdr:y>
    </cdr:to>
    <cdr:sp macro="" textlink="">
      <cdr:nvSpPr>
        <cdr:cNvPr id="4" name="Tekstvak 1"/>
        <cdr:cNvSpPr txBox="1"/>
      </cdr:nvSpPr>
      <cdr:spPr>
        <a:xfrm xmlns:a="http://schemas.openxmlformats.org/drawingml/2006/main">
          <a:off x="668020" y="46228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/>
            <a:t>Vasthouden</a:t>
          </a:r>
        </a:p>
      </cdr:txBody>
    </cdr:sp>
  </cdr:relSizeAnchor>
  <cdr:relSizeAnchor xmlns:cdr="http://schemas.openxmlformats.org/drawingml/2006/chartDrawing">
    <cdr:from>
      <cdr:x>0.09024</cdr:x>
      <cdr:y>0.80941</cdr:y>
    </cdr:from>
    <cdr:to>
      <cdr:x>0.2151</cdr:x>
      <cdr:y>0.86584</cdr:y>
    </cdr:to>
    <cdr:sp macro="" textlink="">
      <cdr:nvSpPr>
        <cdr:cNvPr id="5" name="Tekstvak 1"/>
        <cdr:cNvSpPr txBox="1"/>
      </cdr:nvSpPr>
      <cdr:spPr>
        <a:xfrm xmlns:a="http://schemas.openxmlformats.org/drawingml/2006/main">
          <a:off x="622300" y="3716020"/>
          <a:ext cx="86106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/>
            <a:t>Minder prioriteit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5E45A5-A29D-4E3B-B598-F32F75400083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nl-NL"/>
              <a:t>Reflexive Monitoring in Action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F5EA7-A535-4ACE-B87A-C2984926A9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395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8CFED-38D0-4B88-9B36-FF395476E392}" type="datetimeFigureOut">
              <a:rPr lang="nl-NL" smtClean="0"/>
              <a:t>6-9-2022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nl-NL"/>
              <a:t>Reflexive Monitoring in Action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FACC1F-386F-4E42-8E38-7BACBF4933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1789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34719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16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149284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381817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xxxxxxxxxxxxxxx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0D5112F5-522C-4EC8-93D5-43F14E18FDD5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xxxxxxxxxxxxx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CAD7453-329B-4B4A-8EE0-94982C2860D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35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7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161561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377147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9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198127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12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1951684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221895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u="sng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78FACC1F-386F-4E42-8E38-7BACBF493300}" type="slidenum">
              <a:rPr lang="nl-NL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15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74">
              <a:defRPr/>
            </a:pPr>
            <a:r>
              <a:rPr lang="nl-NL">
                <a:solidFill>
                  <a:prstClr val="black"/>
                </a:solidFill>
                <a:latin typeface="Calibri"/>
              </a:rPr>
              <a:t>Reflexive Monitoring in Action</a:t>
            </a:r>
          </a:p>
        </p:txBody>
      </p:sp>
    </p:spTree>
    <p:extLst>
      <p:ext uri="{BB962C8B-B14F-4D97-AF65-F5344CB8AC3E}">
        <p14:creationId xmlns:p14="http://schemas.microsoft.com/office/powerpoint/2010/main" val="374785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620" y="4484914"/>
            <a:ext cx="5876351" cy="1120798"/>
          </a:xfrm>
        </p:spPr>
        <p:txBody>
          <a:bodyPr tIns="0" anchor="b">
            <a:noAutofit/>
          </a:bodyPr>
          <a:lstStyle>
            <a:lvl1pPr algn="l">
              <a:defRPr lang="nl-NL" sz="2800" b="1" kern="1200" cap="all" spc="-5" baseline="0" smtClean="0">
                <a:solidFill>
                  <a:schemeClr val="tx2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6620" y="5654426"/>
            <a:ext cx="5876351" cy="760888"/>
          </a:xfrm>
        </p:spPr>
        <p:txBody>
          <a:bodyPr lIns="0" tIns="0" rIns="0" bIns="0"/>
          <a:lstStyle>
            <a:lvl1pPr marL="0" indent="0" algn="l">
              <a:buNone/>
              <a:defRPr lang="nl-NL" sz="1800" kern="1200" spc="-5" dirty="0" smtClean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2539" y="2260840"/>
            <a:ext cx="2159000" cy="12080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nl-NL" sz="1300" kern="1200" dirty="0">
                <a:solidFill>
                  <a:srgbClr val="FFFFFF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22539" y="1103085"/>
            <a:ext cx="2159000" cy="77222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nl-NL" sz="1300" i="1" kern="1200" dirty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Versie/Datum</a:t>
            </a:r>
          </a:p>
        </p:txBody>
      </p:sp>
    </p:spTree>
    <p:extLst>
      <p:ext uri="{BB962C8B-B14F-4D97-AF65-F5344CB8AC3E}">
        <p14:creationId xmlns:p14="http://schemas.microsoft.com/office/powerpoint/2010/main" val="288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09838" y="5321860"/>
            <a:ext cx="9970775" cy="428835"/>
          </a:xfrm>
        </p:spPr>
        <p:txBody>
          <a:bodyPr anchor="b"/>
          <a:lstStyle>
            <a:lvl1pPr>
              <a:defRPr lang="nl-NL" sz="2800" b="1" kern="1200" cap="all" spc="-5" baseline="0" smtClean="0">
                <a:solidFill>
                  <a:srgbClr val="FFFFFF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7923882" y="812880"/>
            <a:ext cx="3456000" cy="3456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#"/>
          <p:cNvSpPr>
            <a:spLocks noGrp="1"/>
          </p:cNvSpPr>
          <p:nvPr>
            <p:ph type="body" idx="1" hasCustomPrompt="1"/>
          </p:nvPr>
        </p:nvSpPr>
        <p:spPr>
          <a:xfrm>
            <a:off x="8169275" y="1084233"/>
            <a:ext cx="2978150" cy="2103467"/>
          </a:xfrm>
        </p:spPr>
        <p:txBody>
          <a:bodyPr wrap="none" lIns="0" rIns="0">
            <a:noAutofit/>
          </a:bodyPr>
          <a:lstStyle>
            <a:lvl1pPr marL="0" indent="0" algn="ctr">
              <a:buNone/>
              <a:defRPr sz="13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4" name="#"/>
          <p:cNvSpPr>
            <a:spLocks noGrp="1"/>
          </p:cNvSpPr>
          <p:nvPr>
            <p:ph type="body" idx="15" hasCustomPrompt="1"/>
          </p:nvPr>
        </p:nvSpPr>
        <p:spPr>
          <a:xfrm>
            <a:off x="8153400" y="1198532"/>
            <a:ext cx="2997200" cy="484748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sz="2000" cap="none">
                <a:solidFill>
                  <a:srgbClr val="21334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9931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8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  <p:pic>
        <p:nvPicPr>
          <p:cNvPr id="10" name="Afbeelding 9" descr="HHS_NL_groen_HE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ca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657" y="0"/>
            <a:ext cx="10327343" cy="6858000"/>
          </a:xfrm>
          <a:prstGeom prst="rect">
            <a:avLst/>
          </a:prstGeom>
        </p:spPr>
      </p:pic>
      <p:sp>
        <p:nvSpPr>
          <p:cNvPr id="5" name="object 11"/>
          <p:cNvSpPr txBox="1"/>
          <p:nvPr userDrawn="1"/>
        </p:nvSpPr>
        <p:spPr>
          <a:xfrm>
            <a:off x="2019300" y="1014830"/>
            <a:ext cx="2490051" cy="6350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sz="1200" b="1" dirty="0">
                <a:solidFill>
                  <a:schemeClr val="tx2"/>
                </a:solidFill>
                <a:latin typeface="Arial Black"/>
                <a:cs typeface="Arial Black"/>
              </a:rPr>
              <a:t>HOOF</a:t>
            </a:r>
            <a:r>
              <a:rPr sz="1200" b="1" spc="-45" dirty="0">
                <a:solidFill>
                  <a:schemeClr val="tx2"/>
                </a:solidFill>
                <a:latin typeface="Arial Black"/>
                <a:cs typeface="Arial Black"/>
              </a:rPr>
              <a:t>D</a:t>
            </a:r>
            <a:r>
              <a:rPr sz="1200" b="1" dirty="0">
                <a:solidFill>
                  <a:schemeClr val="tx2"/>
                </a:solidFill>
                <a:latin typeface="Arial Black"/>
                <a:cs typeface="Arial Black"/>
              </a:rPr>
              <a:t>VESTIGING</a:t>
            </a:r>
            <a:endParaRPr sz="120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560070" marR="5080" indent="-548005" algn="r">
              <a:lnSpc>
                <a:spcPct val="111100"/>
              </a:lnSpc>
            </a:pP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Johanna </a:t>
            </a:r>
            <a:r>
              <a:rPr sz="1200" spc="-10" dirty="0">
                <a:solidFill>
                  <a:schemeClr val="tx2"/>
                </a:solidFill>
                <a:latin typeface="Arial"/>
                <a:cs typeface="Arial"/>
              </a:rPr>
              <a:t>Westerdijkplein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75</a:t>
            </a:r>
            <a:endParaRPr lang="en-US" sz="1200" spc="-5" dirty="0">
              <a:solidFill>
                <a:schemeClr val="tx2"/>
              </a:solidFill>
              <a:latin typeface="Arial"/>
              <a:cs typeface="Arial"/>
            </a:endParaRPr>
          </a:p>
          <a:p>
            <a:pPr marL="560070" marR="5080" indent="-548005" algn="r">
              <a:lnSpc>
                <a:spcPct val="111100"/>
              </a:lnSpc>
            </a:pP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2521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EN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Den</a:t>
            </a:r>
            <a:r>
              <a:rPr sz="1200" spc="-9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Haag</a:t>
            </a:r>
            <a:endParaRPr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12"/>
          <p:cNvSpPr txBox="1"/>
          <p:nvPr userDrawn="1"/>
        </p:nvSpPr>
        <p:spPr>
          <a:xfrm>
            <a:off x="2942413" y="2240499"/>
            <a:ext cx="1567180" cy="6350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sz="1200" b="1" dirty="0">
                <a:solidFill>
                  <a:schemeClr val="tx2"/>
                </a:solidFill>
                <a:latin typeface="Arial Black"/>
                <a:cs typeface="Arial Black"/>
              </a:rPr>
              <a:t>VESTIGING</a:t>
            </a:r>
            <a:r>
              <a:rPr sz="1200" b="1" spc="-105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chemeClr val="tx2"/>
                </a:solidFill>
                <a:latin typeface="Arial Black"/>
                <a:cs typeface="Arial Black"/>
              </a:rPr>
              <a:t>DELFT</a:t>
            </a:r>
            <a:endParaRPr sz="120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90805" algn="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Rotterdamseweg</a:t>
            </a:r>
            <a:r>
              <a:rPr sz="1200" spc="-1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137</a:t>
            </a:r>
            <a:endParaRPr sz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643890" algn="r">
              <a:lnSpc>
                <a:spcPct val="100000"/>
              </a:lnSpc>
              <a:spcBef>
                <a:spcPts val="160"/>
              </a:spcBef>
            </a:pP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2628 </a:t>
            </a:r>
            <a:r>
              <a:rPr sz="1200" dirty="0">
                <a:solidFill>
                  <a:schemeClr val="tx2"/>
                </a:solidFill>
                <a:latin typeface="Arial"/>
                <a:cs typeface="Arial"/>
              </a:rPr>
              <a:t>AL</a:t>
            </a:r>
            <a:r>
              <a:rPr sz="1200" spc="-204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chemeClr val="tx2"/>
                </a:solidFill>
                <a:latin typeface="Arial"/>
                <a:cs typeface="Arial"/>
              </a:rPr>
              <a:t>Delft</a:t>
            </a:r>
            <a:endParaRPr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8" name="object 13"/>
          <p:cNvSpPr txBox="1"/>
          <p:nvPr userDrawn="1"/>
        </p:nvSpPr>
        <p:spPr>
          <a:xfrm>
            <a:off x="1168401" y="3459820"/>
            <a:ext cx="3340846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solidFill>
                  <a:schemeClr val="tx2"/>
                </a:solidFill>
                <a:latin typeface="Arial Black"/>
                <a:cs typeface="Arial Black"/>
              </a:rPr>
              <a:t>SPORTCAMPUS</a:t>
            </a:r>
            <a:r>
              <a:rPr sz="1200" b="1" spc="-55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1200" b="1" spc="-15" dirty="0">
                <a:solidFill>
                  <a:schemeClr val="tx2"/>
                </a:solidFill>
                <a:latin typeface="Arial Black"/>
                <a:cs typeface="Arial Black"/>
              </a:rPr>
              <a:t>ZUIDERPARK</a:t>
            </a:r>
            <a:endParaRPr sz="120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Meester P. </a:t>
            </a: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Droogleever</a:t>
            </a:r>
            <a:r>
              <a:rPr lang="nl-NL" sz="1200" baseline="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Fortuynweg 22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2533 SR Den</a:t>
            </a:r>
            <a:r>
              <a:rPr lang="nl-NL" sz="1200" spc="-1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Haag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9" name="object 14"/>
          <p:cNvSpPr txBox="1"/>
          <p:nvPr userDrawn="1"/>
        </p:nvSpPr>
        <p:spPr>
          <a:xfrm>
            <a:off x="2316144" y="4679139"/>
            <a:ext cx="2193290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chemeClr val="tx2"/>
                </a:solidFill>
                <a:latin typeface="Arial Black"/>
                <a:cs typeface="Arial Black"/>
              </a:rPr>
              <a:t>VESTIGING</a:t>
            </a:r>
            <a:r>
              <a:rPr sz="1200" b="1" spc="-105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1200" b="1" spc="-5" dirty="0">
                <a:solidFill>
                  <a:schemeClr val="tx2"/>
                </a:solidFill>
                <a:latin typeface="Arial Black"/>
                <a:cs typeface="Arial Black"/>
              </a:rPr>
              <a:t>ZOETERMEER</a:t>
            </a:r>
            <a:endParaRPr sz="120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Bleiswijkseweg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37</a:t>
            </a:r>
            <a:endParaRPr lang="nl-NL" sz="1200" spc="-5" dirty="0">
              <a:solidFill>
                <a:schemeClr val="tx2"/>
              </a:solidFill>
              <a:latin typeface="+mn-lt"/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2712 BP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Zoetermeer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1" y="3035031"/>
            <a:ext cx="3510570" cy="103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ts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3" name="Afbeelding 2" descr="lets-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Afbeelding 3" descr="lets-3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5" name="Afbeelding 4" descr="lets-4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7537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1ACC38-7209-467A-AB8F-2A1E5A92F9C3}" type="datetimeFigureOut">
              <a:rPr lang="nl-NL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742592-D0FF-4FF4-A74D-2EA07F965F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02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BAE04A-C256-4620-A8E9-A2900A336DA7}" type="datetimeFigureOut">
              <a:rPr lang="nl-NL"/>
              <a:pPr>
                <a:defRPr/>
              </a:pPr>
              <a:t>6-9-2022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D487A6-4FDD-4E65-B435-0068019713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416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F0B14F-4313-4762-A072-CDEE34C8EA68}" type="datetimeFigureOut">
              <a:rPr lang="nl-NL"/>
              <a:pPr>
                <a:defRPr/>
              </a:pPr>
              <a:t>6-9-2022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ADBF79-BCE3-4F9D-949A-9297054791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3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 -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596" cy="5080494"/>
          </a:xfrm>
          <a:custGeom>
            <a:avLst/>
            <a:gdLst>
              <a:gd name="connsiteX0" fmla="*/ 0 w 6096596"/>
              <a:gd name="connsiteY0" fmla="*/ 0 h 5080494"/>
              <a:gd name="connsiteX1" fmla="*/ 6096596 w 6096596"/>
              <a:gd name="connsiteY1" fmla="*/ 0 h 5080494"/>
              <a:gd name="connsiteX2" fmla="*/ 5908637 w 6096596"/>
              <a:gd name="connsiteY2" fmla="*/ 4479966 h 5080494"/>
              <a:gd name="connsiteX3" fmla="*/ 10 w 6096596"/>
              <a:gd name="connsiteY3" fmla="*/ 5080494 h 5080494"/>
              <a:gd name="connsiteX4" fmla="*/ 0 w 6096596"/>
              <a:gd name="connsiteY4" fmla="*/ 5080494 h 50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596" h="5080494">
                <a:moveTo>
                  <a:pt x="0" y="0"/>
                </a:moveTo>
                <a:lnTo>
                  <a:pt x="6096596" y="0"/>
                </a:lnTo>
                <a:lnTo>
                  <a:pt x="5908637" y="4479966"/>
                </a:lnTo>
                <a:lnTo>
                  <a:pt x="10" y="5080494"/>
                </a:lnTo>
                <a:lnTo>
                  <a:pt x="0" y="508049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object 3"/>
          <p:cNvSpPr/>
          <p:nvPr userDrawn="1"/>
        </p:nvSpPr>
        <p:spPr>
          <a:xfrm>
            <a:off x="0" y="4674059"/>
            <a:ext cx="6299835" cy="2184400"/>
          </a:xfrm>
          <a:custGeom>
            <a:avLst/>
            <a:gdLst/>
            <a:ahLst/>
            <a:cxnLst/>
            <a:rect l="l" t="t" r="r" b="b"/>
            <a:pathLst>
              <a:path w="6299835" h="2184400">
                <a:moveTo>
                  <a:pt x="5893371" y="0"/>
                </a:moveTo>
                <a:lnTo>
                  <a:pt x="0" y="609663"/>
                </a:lnTo>
                <a:lnTo>
                  <a:pt x="0" y="2183942"/>
                </a:lnTo>
                <a:lnTo>
                  <a:pt x="6299809" y="2183942"/>
                </a:lnTo>
                <a:lnTo>
                  <a:pt x="58933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Afbeelding 12" descr="HHS_NL_groen_HE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links -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2"/>
          </p:nvPr>
        </p:nvSpPr>
        <p:spPr>
          <a:xfrm>
            <a:off x="-7620" y="0"/>
            <a:ext cx="5913120" cy="6858000"/>
          </a:xfrm>
          <a:custGeom>
            <a:avLst/>
            <a:gdLst>
              <a:gd name="connsiteX0" fmla="*/ 0 w 5905500"/>
              <a:gd name="connsiteY0" fmla="*/ 4133849 h 6858000"/>
              <a:gd name="connsiteX1" fmla="*/ 5886450 w 5905500"/>
              <a:gd name="connsiteY1" fmla="*/ 4743449 h 6858000"/>
              <a:gd name="connsiteX2" fmla="*/ 5705475 w 5905500"/>
              <a:gd name="connsiteY2" fmla="*/ 6848474 h 6858000"/>
              <a:gd name="connsiteX3" fmla="*/ 5705474 w 5905500"/>
              <a:gd name="connsiteY3" fmla="*/ 6848474 h 6858000"/>
              <a:gd name="connsiteX4" fmla="*/ 5705474 w 5905500"/>
              <a:gd name="connsiteY4" fmla="*/ 6858000 h 6858000"/>
              <a:gd name="connsiteX5" fmla="*/ 0 w 5905500"/>
              <a:gd name="connsiteY5" fmla="*/ 6858000 h 6858000"/>
              <a:gd name="connsiteX6" fmla="*/ 0 w 5905500"/>
              <a:gd name="connsiteY6" fmla="*/ 6315074 h 6858000"/>
              <a:gd name="connsiteX7" fmla="*/ 0 w 5905500"/>
              <a:gd name="connsiteY7" fmla="*/ 0 h 6858000"/>
              <a:gd name="connsiteX8" fmla="*/ 5410200 w 5905500"/>
              <a:gd name="connsiteY8" fmla="*/ 0 h 6858000"/>
              <a:gd name="connsiteX9" fmla="*/ 5410200 w 5905500"/>
              <a:gd name="connsiteY9" fmla="*/ 3174 h 6858000"/>
              <a:gd name="connsiteX10" fmla="*/ 5419725 w 5905500"/>
              <a:gd name="connsiteY10" fmla="*/ 3179 h 6858000"/>
              <a:gd name="connsiteX11" fmla="*/ 5905500 w 5905500"/>
              <a:gd name="connsiteY11" fmla="*/ 4474988 h 6858000"/>
              <a:gd name="connsiteX12" fmla="*/ 0 w 5905500"/>
              <a:gd name="connsiteY12" fmla="*/ 3802483 h 6858000"/>
              <a:gd name="connsiteX13" fmla="*/ 0 w 5905500"/>
              <a:gd name="connsiteY13" fmla="*/ 542925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3296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6344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20" h="6858000">
                <a:moveTo>
                  <a:pt x="7620" y="4133849"/>
                </a:moveTo>
                <a:lnTo>
                  <a:pt x="5894070" y="4743449"/>
                </a:lnTo>
                <a:lnTo>
                  <a:pt x="5713095" y="6848474"/>
                </a:lnTo>
                <a:lnTo>
                  <a:pt x="5713094" y="6848474"/>
                </a:lnTo>
                <a:lnTo>
                  <a:pt x="5713094" y="6858000"/>
                </a:lnTo>
                <a:lnTo>
                  <a:pt x="7620" y="6858000"/>
                </a:lnTo>
                <a:lnTo>
                  <a:pt x="7620" y="6315074"/>
                </a:lnTo>
                <a:lnTo>
                  <a:pt x="7620" y="4133849"/>
                </a:lnTo>
                <a:close/>
                <a:moveTo>
                  <a:pt x="7620" y="0"/>
                </a:moveTo>
                <a:lnTo>
                  <a:pt x="5417820" y="0"/>
                </a:lnTo>
                <a:lnTo>
                  <a:pt x="5417820" y="3174"/>
                </a:lnTo>
                <a:lnTo>
                  <a:pt x="5427345" y="3179"/>
                </a:lnTo>
                <a:lnTo>
                  <a:pt x="5913120" y="4474988"/>
                </a:lnTo>
                <a:lnTo>
                  <a:pt x="0" y="3863443"/>
                </a:lnTo>
                <a:lnTo>
                  <a:pt x="7620" y="542925"/>
                </a:lnTo>
                <a:lnTo>
                  <a:pt x="762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 descr="HHS_NL_groen_HE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>
            <a:extLst>
              <a:ext uri="{FF2B5EF4-FFF2-40B4-BE49-F238E27FC236}">
                <a16:creationId xmlns:a16="http://schemas.microsoft.com/office/drawing/2014/main" id="{4AEF7F14-3D57-4BF3-81AE-57E8C91DCA07}"/>
              </a:ext>
            </a:extLst>
          </p:cNvPr>
          <p:cNvGrpSpPr/>
          <p:nvPr userDrawn="1"/>
        </p:nvGrpSpPr>
        <p:grpSpPr>
          <a:xfrm>
            <a:off x="1219320" y="406440"/>
            <a:ext cx="9754870" cy="5487515"/>
            <a:chOff x="1219320" y="406440"/>
            <a:chExt cx="9754870" cy="5487515"/>
          </a:xfrm>
        </p:grpSpPr>
        <p:grpSp>
          <p:nvGrpSpPr>
            <p:cNvPr id="22" name="Groep 21"/>
            <p:cNvGrpSpPr/>
            <p:nvPr userDrawn="1"/>
          </p:nvGrpSpPr>
          <p:grpSpPr>
            <a:xfrm>
              <a:off x="1219320" y="406440"/>
              <a:ext cx="9754870" cy="5487515"/>
              <a:chOff x="1219320" y="406440"/>
              <a:chExt cx="9754870" cy="5487515"/>
            </a:xfrm>
          </p:grpSpPr>
          <p:sp>
            <p:nvSpPr>
              <p:cNvPr id="11" name="object 2"/>
              <p:cNvSpPr/>
              <p:nvPr userDrawn="1"/>
            </p:nvSpPr>
            <p:spPr>
              <a:xfrm>
                <a:off x="1219320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0" y="0"/>
                    </a:moveTo>
                    <a:lnTo>
                      <a:pt x="609663" y="5283720"/>
                    </a:lnTo>
                    <a:lnTo>
                      <a:pt x="9144901" y="5080495"/>
                    </a:lnTo>
                    <a:lnTo>
                      <a:pt x="9754565" y="203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/>
              <p:cNvSpPr/>
              <p:nvPr userDrawn="1"/>
            </p:nvSpPr>
            <p:spPr>
              <a:xfrm>
                <a:off x="5486939" y="5283720"/>
                <a:ext cx="81343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610235">
                    <a:moveTo>
                      <a:pt x="812876" y="0"/>
                    </a:moveTo>
                    <a:lnTo>
                      <a:pt x="0" y="0"/>
                    </a:lnTo>
                    <a:lnTo>
                      <a:pt x="412788" y="609650"/>
                    </a:lnTo>
                    <a:lnTo>
                      <a:pt x="812876" y="0"/>
                    </a:lnTo>
                    <a:close/>
                  </a:path>
                </a:pathLst>
              </a:custGeom>
              <a:solidFill>
                <a:srgbClr val="9EA7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16A5A41-70D1-4E19-AA8F-358D4AA192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4" t="18614" r="34878" b="57624"/>
            <a:stretch/>
          </p:blipFill>
          <p:spPr>
            <a:xfrm>
              <a:off x="1476375" y="514350"/>
              <a:ext cx="975003" cy="762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78FE056-EDDC-4031-859F-DBF99481F9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801" t="59806" r="32463" b="20796"/>
            <a:stretch/>
          </p:blipFill>
          <p:spPr>
            <a:xfrm>
              <a:off x="9344025" y="4686300"/>
              <a:ext cx="866775" cy="622062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1" y="5878295"/>
            <a:ext cx="4471386" cy="409343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Naam,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7368" y="5878295"/>
            <a:ext cx="4006632" cy="40934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functietitel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1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23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  <p:pic>
        <p:nvPicPr>
          <p:cNvPr id="24" name="Afbeelding 23" descr="HHS_NL_groen_HEX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D64AB382-4DC8-4B0F-94C7-AEA099915EC4}"/>
              </a:ext>
            </a:extLst>
          </p:cNvPr>
          <p:cNvGrpSpPr/>
          <p:nvPr userDrawn="1"/>
        </p:nvGrpSpPr>
        <p:grpSpPr>
          <a:xfrm>
            <a:off x="1219315" y="406440"/>
            <a:ext cx="9754870" cy="5283835"/>
            <a:chOff x="1219315" y="406440"/>
            <a:chExt cx="9754870" cy="5283835"/>
          </a:xfrm>
        </p:grpSpPr>
        <p:sp>
          <p:nvSpPr>
            <p:cNvPr id="14" name="object 2"/>
            <p:cNvSpPr/>
            <p:nvPr userDrawn="1"/>
          </p:nvSpPr>
          <p:spPr>
            <a:xfrm>
              <a:off x="1219315" y="406440"/>
              <a:ext cx="9754870" cy="5283835"/>
            </a:xfrm>
            <a:custGeom>
              <a:avLst/>
              <a:gdLst/>
              <a:ahLst/>
              <a:cxnLst/>
              <a:rect l="l" t="t" r="r" b="b"/>
              <a:pathLst>
                <a:path w="9754870" h="5283835">
                  <a:moveTo>
                    <a:pt x="9754565" y="0"/>
                  </a:moveTo>
                  <a:lnTo>
                    <a:pt x="0" y="203225"/>
                  </a:lnTo>
                  <a:lnTo>
                    <a:pt x="609663" y="5080495"/>
                  </a:lnTo>
                  <a:lnTo>
                    <a:pt x="9144901" y="5283720"/>
                  </a:lnTo>
                  <a:lnTo>
                    <a:pt x="9754565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89931C96-1086-46CF-84F0-387E178E54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4" t="18614" r="34878" b="57624"/>
            <a:stretch/>
          </p:blipFill>
          <p:spPr>
            <a:xfrm>
              <a:off x="1476375" y="741029"/>
              <a:ext cx="975003" cy="76200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BFFF8D0A-3D24-4932-947D-0BF048BD16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801" t="59806" r="32463" b="20796"/>
            <a:stretch/>
          </p:blipFill>
          <p:spPr>
            <a:xfrm>
              <a:off x="9344025" y="4886325"/>
              <a:ext cx="866775" cy="622062"/>
            </a:xfrm>
            <a:prstGeom prst="rect">
              <a:avLst/>
            </a:prstGeom>
          </p:spPr>
        </p:pic>
      </p:grpSp>
      <p:sp>
        <p:nvSpPr>
          <p:cNvPr id="16" name="object 3"/>
          <p:cNvSpPr/>
          <p:nvPr userDrawn="1"/>
        </p:nvSpPr>
        <p:spPr>
          <a:xfrm>
            <a:off x="5486939" y="5283720"/>
            <a:ext cx="813435" cy="610235"/>
          </a:xfrm>
          <a:custGeom>
            <a:avLst/>
            <a:gdLst/>
            <a:ahLst/>
            <a:cxnLst/>
            <a:rect l="l" t="t" r="r" b="b"/>
            <a:pathLst>
              <a:path w="813435" h="610235">
                <a:moveTo>
                  <a:pt x="812876" y="0"/>
                </a:moveTo>
                <a:lnTo>
                  <a:pt x="0" y="0"/>
                </a:lnTo>
                <a:lnTo>
                  <a:pt x="412788" y="609650"/>
                </a:lnTo>
                <a:lnTo>
                  <a:pt x="81287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4400" y="5878295"/>
            <a:ext cx="4471386" cy="409343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Naam,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8000" y="5878295"/>
            <a:ext cx="4006632" cy="40934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functietitel</a:t>
            </a:r>
          </a:p>
        </p:txBody>
      </p:sp>
      <p:sp>
        <p:nvSpPr>
          <p:cNvPr id="1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23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  <p:pic>
        <p:nvPicPr>
          <p:cNvPr id="24" name="Afbeelding 2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25940" y="1194832"/>
            <a:ext cx="7114540" cy="451406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/>
          <a:p>
            <a:pPr marL="12700" marR="5080" lvl="0" indent="0" fontAlgn="auto">
              <a:lnSpc>
                <a:spcPts val="322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25940" y="2070299"/>
            <a:ext cx="7114540" cy="398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0800" y="6598800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CAD1C12C-E026-46B5-8F6B-A3D2EAEC19FC}" type="datetime1">
              <a:rPr lang="nl-NL" smtClean="0"/>
              <a:t>6-9-2022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r>
              <a:rPr lang="nl-NL"/>
              <a:t>korte titel presentatie - aan te passen via voettekst</a:t>
            </a:r>
            <a:endParaRPr lang="nl-NL" dirty="0"/>
          </a:p>
        </p:txBody>
      </p:sp>
      <p:sp>
        <p:nvSpPr>
          <p:cNvPr id="11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2800" y="6418800"/>
            <a:ext cx="57482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‹nr.›</a:t>
            </a:fld>
            <a:endParaRPr lang="en-GB" dirty="0"/>
          </a:p>
        </p:txBody>
      </p:sp>
      <p:pic>
        <p:nvPicPr>
          <p:cNvPr id="8" name="Afbeelding 7" descr="HHS_NL_groen_HEX.png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0" y="5904000"/>
            <a:ext cx="2880000" cy="8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  <p:sldLayoutId id="2147483651" r:id="rId10"/>
    <p:sldLayoutId id="2147483656" r:id="rId11"/>
    <p:sldLayoutId id="2147483655" r:id="rId12"/>
    <p:sldLayoutId id="2147483667" r:id="rId13"/>
    <p:sldLayoutId id="2147483666" r:id="rId14"/>
    <p:sldLayoutId id="2147483669" r:id="rId15"/>
    <p:sldLayoutId id="2147483670" r:id="rId16"/>
    <p:sldLayoutId id="21474836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nl-NL" sz="2800" b="1" i="0" u="none" strike="noStrike" kern="0" cap="none" spc="0" normalizeH="0" baseline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536575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809625" indent="-27305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73150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44613" indent="-271463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ijdelijke aanduiding voor afbeelding 2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08BBF5-CD40-4A16-8903-8DF4B0919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Groo</a:t>
            </a:r>
            <a:endParaRPr lang="nl-NL" dirty="0"/>
          </a:p>
        </p:txBody>
      </p:sp>
      <p:sp>
        <p:nvSpPr>
          <p:cNvPr id="30" name="Titel 29"/>
          <p:cNvSpPr>
            <a:spLocks noGrp="1"/>
          </p:cNvSpPr>
          <p:nvPr>
            <p:ph type="ctrTitle"/>
          </p:nvPr>
        </p:nvSpPr>
        <p:spPr>
          <a:xfrm>
            <a:off x="1206620" y="4329931"/>
            <a:ext cx="6664392" cy="1120798"/>
          </a:xfrm>
        </p:spPr>
        <p:txBody>
          <a:bodyPr/>
          <a:lstStyle/>
          <a:p>
            <a:r>
              <a:rPr lang="nl-NL" dirty="0"/>
              <a:t>Door met digitale participatie</a:t>
            </a:r>
          </a:p>
        </p:txBody>
      </p:sp>
      <p:sp>
        <p:nvSpPr>
          <p:cNvPr id="31" name="Ondertitel 30"/>
          <p:cNvSpPr>
            <a:spLocks noGrp="1"/>
          </p:cNvSpPr>
          <p:nvPr>
            <p:ph type="subTitle" idx="1"/>
          </p:nvPr>
        </p:nvSpPr>
        <p:spPr>
          <a:xfrm>
            <a:off x="1206620" y="5654426"/>
            <a:ext cx="6198227" cy="760888"/>
          </a:xfrm>
        </p:spPr>
        <p:txBody>
          <a:bodyPr>
            <a:normAutofit fontScale="92500"/>
          </a:bodyPr>
          <a:lstStyle/>
          <a:p>
            <a:r>
              <a:rPr lang="nl-NL" dirty="0"/>
              <a:t>Webinar kennisknooppunt Participatie </a:t>
            </a:r>
          </a:p>
          <a:p>
            <a:r>
              <a:rPr lang="nl-NL" dirty="0"/>
              <a:t>Dr. Christine Bleijenberg, </a:t>
            </a:r>
            <a:r>
              <a:rPr lang="nl-NL" dirty="0" err="1"/>
              <a:t>Associate</a:t>
            </a:r>
            <a:r>
              <a:rPr lang="nl-NL" dirty="0"/>
              <a:t> Lector Urban Governance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61E422D-6F58-4DFE-B09A-977A67079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9906" y="1861829"/>
            <a:ext cx="2965650" cy="1878898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De Haagse Hogeschool </a:t>
            </a:r>
          </a:p>
          <a:p>
            <a:endParaRPr lang="nl-NL" dirty="0"/>
          </a:p>
          <a:p>
            <a:r>
              <a:rPr lang="nl-NL" dirty="0"/>
              <a:t>Kenniscentrum Governance </a:t>
            </a:r>
          </a:p>
          <a:p>
            <a:r>
              <a:rPr lang="nl-NL" dirty="0"/>
              <a:t>of Urban Transitions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F43F662-A34D-4B2E-B273-EB28CE016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39906" y="1103085"/>
            <a:ext cx="2159000" cy="409831"/>
          </a:xfrm>
        </p:spPr>
        <p:txBody>
          <a:bodyPr/>
          <a:lstStyle/>
          <a:p>
            <a:r>
              <a:rPr lang="nl-NL" dirty="0"/>
              <a:t>6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7681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/>
          <a:p>
            <a:r>
              <a:rPr lang="nl-NL" altLang="nl-NL" dirty="0"/>
              <a:t>Perspectief van participanten</a:t>
            </a:r>
            <a:endParaRPr lang="en-US" alt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BF6E440-BC98-42F6-853E-B3A4C20D1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23" name="Afbeelding 5"/>
          <p:cNvPicPr>
            <a:picLocks noChangeAspect="1"/>
          </p:cNvPicPr>
          <p:nvPr/>
        </p:nvPicPr>
        <p:blipFill>
          <a:blip r:embed="rId2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439988"/>
            <a:ext cx="24288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439988"/>
            <a:ext cx="24114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939" y="1217403"/>
            <a:ext cx="7982085" cy="428835"/>
          </a:xfrm>
        </p:spPr>
        <p:txBody>
          <a:bodyPr/>
          <a:lstStyle/>
          <a:p>
            <a:r>
              <a:rPr lang="nl-NL" dirty="0"/>
              <a:t>Uitgangspunten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939" y="2038438"/>
            <a:ext cx="7543561" cy="3985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213343"/>
                </a:solidFill>
              </a:rPr>
              <a:t>Respect</a:t>
            </a:r>
            <a:r>
              <a:rPr lang="nl-NL" dirty="0">
                <a:solidFill>
                  <a:srgbClr val="213343"/>
                </a:solidFill>
              </a:rPr>
              <a:t>: </a:t>
            </a:r>
            <a:r>
              <a:rPr lang="nl-NL" dirty="0"/>
              <a:t>het gevoel beleefd en respectvol behandeld te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213343"/>
                </a:solidFill>
              </a:rPr>
              <a:t>Voice: </a:t>
            </a:r>
            <a:r>
              <a:rPr lang="nl-NL" dirty="0"/>
              <a:t>de ervaring dat er voldoende ruimte was om je mening te geven en dat er werd geluisterd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>
                <a:solidFill>
                  <a:srgbClr val="213343"/>
                </a:solidFill>
              </a:rPr>
              <a:t>Explanation</a:t>
            </a:r>
            <a:r>
              <a:rPr lang="nl-NL" b="1" dirty="0">
                <a:solidFill>
                  <a:srgbClr val="213343"/>
                </a:solidFill>
              </a:rPr>
              <a:t>: </a:t>
            </a:r>
            <a:r>
              <a:rPr lang="nl-NL" dirty="0"/>
              <a:t>begrijpelijke uitleg over vervolgstappen, wat er met de inbreng van gespreksdeelnemers gebeurt en uitleg over  keuzes die worden gemaakt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0A691D-5413-46CB-9EE8-8EB93262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39" y="5884072"/>
            <a:ext cx="312142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829604"/>
            <a:ext cx="7114540" cy="816634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Consulteren 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273050" lvl="1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19A2A6-7F89-4E6E-B585-7F1DFC99E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07" t="-1986" r="3437" b="4097"/>
          <a:stretch/>
        </p:blipFill>
        <p:spPr>
          <a:xfrm>
            <a:off x="2286204" y="1646238"/>
            <a:ext cx="8010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829604"/>
            <a:ext cx="7114540" cy="816634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Adviseren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sz="2800" dirty="0"/>
              <a:t>Consulteren: plaatje ARGU</a:t>
            </a:r>
          </a:p>
          <a:p>
            <a:pPr marL="273050" lvl="1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Adviseren: zoom call </a:t>
            </a:r>
          </a:p>
          <a:p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BE21EA-5EB5-43F3-9811-F229FA5F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40" y="1852396"/>
            <a:ext cx="7983824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84" y="346101"/>
            <a:ext cx="547211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el 1"/>
          <p:cNvSpPr>
            <a:spLocks noGrp="1"/>
          </p:cNvSpPr>
          <p:nvPr>
            <p:ph type="title"/>
          </p:nvPr>
        </p:nvSpPr>
        <p:spPr>
          <a:xfrm>
            <a:off x="609600" y="476250"/>
            <a:ext cx="10972800" cy="754063"/>
          </a:xfrm>
        </p:spPr>
        <p:txBody>
          <a:bodyPr/>
          <a:lstStyle/>
          <a:p>
            <a:endParaRPr lang="nl-NL" altLang="en-US" dirty="0"/>
          </a:p>
        </p:txBody>
      </p:sp>
      <p:sp>
        <p:nvSpPr>
          <p:cNvPr id="63492" name="Tijdelijke aanduiding voor inhoud 1"/>
          <p:cNvSpPr>
            <a:spLocks noGrp="1"/>
          </p:cNvSpPr>
          <p:nvPr>
            <p:ph idx="1"/>
          </p:nvPr>
        </p:nvSpPr>
        <p:spPr>
          <a:xfrm>
            <a:off x="609599" y="620713"/>
            <a:ext cx="6758153" cy="5505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dirty="0"/>
              <a:t>Online en offline participatievormen verschillen niet fundamenteel van elkaar. </a:t>
            </a: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9265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/>
          <a:p>
            <a:r>
              <a:rPr lang="nl-NL" dirty="0"/>
              <a:t>Ontwikkelvragen 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1. Hoe kunnen de mogelijkheden van digitale tools beter worden benut?</a:t>
            </a:r>
          </a:p>
          <a:p>
            <a:pPr marL="0" indent="0">
              <a:buNone/>
            </a:pPr>
            <a:r>
              <a:rPr lang="nl-NL" dirty="0"/>
              <a:t>2. Hoe kunnen digitale tools transparantie over de follow up faciliteren?</a:t>
            </a:r>
          </a:p>
          <a:p>
            <a:pPr marL="0" indent="0">
              <a:buNone/>
            </a:pPr>
            <a:r>
              <a:rPr lang="nl-NL" dirty="0"/>
              <a:t>3. Hoe kunne functionaliteiten van digitale tools worden doorontwikkeld?</a:t>
            </a:r>
          </a:p>
          <a:p>
            <a:pPr marL="0" indent="0">
              <a:buNone/>
            </a:pPr>
            <a:r>
              <a:rPr lang="nl-NL" dirty="0"/>
              <a:t>4. Verkenning naar de rol van emoties in online interacties</a:t>
            </a:r>
          </a:p>
          <a:p>
            <a:pPr marL="0" indent="0">
              <a:buNone/>
            </a:pPr>
            <a:r>
              <a:rPr lang="nl-NL" dirty="0"/>
              <a:t>5. Verwachtingen en ervaringen van deelnemers?</a:t>
            </a:r>
          </a:p>
          <a:p>
            <a:pPr marL="0" indent="0">
              <a:buNone/>
            </a:pPr>
            <a:r>
              <a:rPr lang="nl-NL" dirty="0"/>
              <a:t>6. Hoe kan de inbreng uit door burgers zelf geïnitieerde online participatie worden gebruikt in door de overheid geïnitieerde participatieprocessen?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9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538730" y="1217403"/>
            <a:ext cx="7114540" cy="428835"/>
          </a:xfrm>
        </p:spPr>
        <p:txBody>
          <a:bodyPr/>
          <a:lstStyle/>
          <a:p>
            <a:r>
              <a:rPr lang="nl-NL" dirty="0"/>
              <a:t>Hoe verder?  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Mogelijkheden van online beter benutten: transparantie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Online consulteren: groter bereik en betere representatie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Multistakeholdergesprekken (nog) vooral offline</a:t>
            </a:r>
          </a:p>
          <a:p>
            <a:pPr marL="0" indent="0">
              <a:buNone/>
            </a:pPr>
            <a:r>
              <a:rPr lang="nl-NL" dirty="0"/>
              <a:t>Transparantie kan beter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Niet online </a:t>
            </a:r>
            <a:r>
              <a:rPr lang="nl-NL" dirty="0" err="1"/>
              <a:t>òf</a:t>
            </a:r>
            <a:r>
              <a:rPr lang="nl-NL" dirty="0"/>
              <a:t> offline: maar hybride participatieprocessen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1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4E72DAE-8CF2-49C1-A433-70F886FE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66" y="188153"/>
            <a:ext cx="8464935" cy="586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292EA-7BAE-4412-95A4-79AB2501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0E229-48B9-4E0C-B1A4-13F6609E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C47F29-81E1-49B7-8DA9-98648C402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0800" y="6404400"/>
            <a:ext cx="4114800" cy="176395"/>
          </a:xfrm>
        </p:spPr>
        <p:txBody>
          <a:bodyPr/>
          <a:lstStyle/>
          <a:p>
            <a:pPr marL="12700">
              <a:lnSpc>
                <a:spcPts val="1535"/>
              </a:lnSpc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F717D5-28FB-467D-A3D9-A4C550587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600" y="476672"/>
            <a:ext cx="9829800" cy="753714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Prioriteiten offline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/>
        </p:nvGraphicFramePr>
        <p:xfrm>
          <a:off x="1881188" y="1096899"/>
          <a:ext cx="792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83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3412" y="476672"/>
            <a:ext cx="9678987" cy="753714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Prioriteiten online</a:t>
            </a:r>
          </a:p>
        </p:txBody>
      </p:sp>
      <p:graphicFrame>
        <p:nvGraphicFramePr>
          <p:cNvPr id="6" name="Grafiek 5"/>
          <p:cNvGraphicFramePr>
            <a:graphicFrameLocks/>
          </p:cNvGraphicFramePr>
          <p:nvPr/>
        </p:nvGraphicFramePr>
        <p:xfrm>
          <a:off x="1903413" y="1106043"/>
          <a:ext cx="792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18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/>
          <a:p>
            <a:r>
              <a:rPr lang="nl-NL" dirty="0"/>
              <a:t>Welkom! 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Beloftes van digitale participatie</a:t>
            </a:r>
          </a:p>
          <a:p>
            <a:r>
              <a:rPr lang="nl-NL" sz="2400" dirty="0"/>
              <a:t>Hoe dragen digitale tools bij aan burgerparticipatie?</a:t>
            </a:r>
          </a:p>
          <a:p>
            <a:r>
              <a:rPr lang="nl-NL" sz="2400" dirty="0"/>
              <a:t>Ervaringen met online </a:t>
            </a:r>
          </a:p>
          <a:p>
            <a:r>
              <a:rPr lang="nl-NL" sz="2400" dirty="0"/>
              <a:t>Beter benutten van de mogelijkheden: ontwikkelvragen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C35B1-DB37-4D69-B23B-4C9E9B475BB5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21334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7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DAD9D-58C2-4E41-B3DD-FFC95EFC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8A2F21-F77D-4B7E-8B30-14B38461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1" indent="0">
              <a:buNone/>
            </a:pPr>
            <a:endParaRPr lang="nl-NL" dirty="0"/>
          </a:p>
          <a:p>
            <a:pPr lvl="1"/>
            <a:r>
              <a:rPr lang="nl-NL" dirty="0"/>
              <a:t>Proefschrift</a:t>
            </a:r>
          </a:p>
          <a:p>
            <a:pPr lvl="1"/>
            <a:r>
              <a:rPr lang="nl-NL" dirty="0"/>
              <a:t>Cirkel</a:t>
            </a:r>
          </a:p>
          <a:p>
            <a:pPr lvl="1"/>
            <a:r>
              <a:rPr lang="nl-NL" dirty="0"/>
              <a:t>Online en offline </a:t>
            </a:r>
          </a:p>
          <a:p>
            <a:pPr lvl="1"/>
            <a:r>
              <a:rPr lang="nl-NL" dirty="0"/>
              <a:t>Praatplaat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F31E47-DA4C-4DB0-A3BC-C8E93D450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447F08-1E56-40BB-B6A6-38B5607D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72" y="2297782"/>
            <a:ext cx="4182827" cy="367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3775B13-25BB-4374-ABE9-01AE2CAD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801" y="2497226"/>
            <a:ext cx="4428518" cy="3132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EDF8D7-3EF9-4CDE-8A71-63A930C2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993" y="2191226"/>
            <a:ext cx="2810710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4E72DAE-8CF2-49C1-A433-70F886FE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66" y="188153"/>
            <a:ext cx="8464935" cy="586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292EA-7BAE-4412-95A4-79AB2501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0E229-48B9-4E0C-B1A4-13F6609E6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F717D5-28FB-467D-A3D9-A4C550587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1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FE32D-4DC8-4FAB-B4A2-A8DE9820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/>
          <a:p>
            <a:r>
              <a:rPr lang="nl-NL" dirty="0"/>
              <a:t> Verwachtingen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D3BC2-BB5D-4542-9D74-7CA74DB3F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‘Online bereik je meer burgers. Participanten vormen hierdoor een betere afspiegeling van de samenleving.’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‘Online participeren er andere (groepen) bewoners.’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‘Complexe vraagstukken, die ook nog eens gepaard gaan met emoties, kun je beter niet online bespreken.’</a:t>
            </a:r>
          </a:p>
        </p:txBody>
      </p:sp>
    </p:spTree>
    <p:extLst>
      <p:ext uri="{BB962C8B-B14F-4D97-AF65-F5344CB8AC3E}">
        <p14:creationId xmlns:p14="http://schemas.microsoft.com/office/powerpoint/2010/main" val="39529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4510" y="476672"/>
            <a:ext cx="10047890" cy="75371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10" y="1411212"/>
            <a:ext cx="10537627" cy="43560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4D2A821-23F2-4E29-8DA0-9D0A07CA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4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/>
          <a:p>
            <a:r>
              <a:rPr lang="nl-NL" dirty="0"/>
              <a:t>Beloftes van digitale participatie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/>
          </a:bodyPr>
          <a:lstStyle/>
          <a:p>
            <a:r>
              <a:rPr lang="nl-NL" sz="2400" dirty="0"/>
              <a:t>Representatie &amp; inclusie</a:t>
            </a:r>
          </a:p>
          <a:p>
            <a:pPr lvl="1"/>
            <a:r>
              <a:rPr lang="nl-NL" sz="2400" dirty="0"/>
              <a:t>meer en andere burgers </a:t>
            </a:r>
          </a:p>
          <a:p>
            <a:pPr lvl="1"/>
            <a:r>
              <a:rPr lang="nl-NL" sz="2400" dirty="0"/>
              <a:t>ook hier zelfselectie </a:t>
            </a:r>
          </a:p>
          <a:p>
            <a:pPr marL="273050" lvl="1" indent="0">
              <a:buNone/>
            </a:pPr>
            <a:r>
              <a:rPr lang="nl-NL" sz="2400" dirty="0"/>
              <a:t> </a:t>
            </a:r>
          </a:p>
          <a:p>
            <a:r>
              <a:rPr lang="nl-NL" sz="2400" dirty="0"/>
              <a:t>Transparantie </a:t>
            </a:r>
          </a:p>
          <a:p>
            <a:pPr lvl="1"/>
            <a:r>
              <a:rPr lang="nl-NL" sz="2400" dirty="0"/>
              <a:t>proces is navolgbaar</a:t>
            </a:r>
          </a:p>
          <a:p>
            <a:pPr lvl="1"/>
            <a:r>
              <a:rPr lang="nl-NL" sz="2400" dirty="0"/>
              <a:t>follow up vaak black box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C35B1-DB37-4D69-B23B-4C9E9B475BB5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21334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54007"/>
            <a:ext cx="7975360" cy="1592231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Digitale tools en de doelen van de overheid</a:t>
            </a:r>
            <a:br>
              <a:rPr lang="nl-NL" dirty="0"/>
            </a:b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38768"/>
            <a:ext cx="7975360" cy="3985854"/>
          </a:xfrm>
        </p:spPr>
        <p:txBody>
          <a:bodyPr>
            <a:normAutofit/>
          </a:bodyPr>
          <a:lstStyle/>
          <a:p>
            <a:r>
              <a:rPr lang="nl-NL" sz="2400" dirty="0"/>
              <a:t>Tools (online en offline) faciliteren interactie</a:t>
            </a:r>
          </a:p>
          <a:p>
            <a:r>
              <a:rPr lang="nl-NL" sz="2400" dirty="0"/>
              <a:t>Verschillende tools faciliteren verschillende typen van interactie</a:t>
            </a:r>
          </a:p>
          <a:p>
            <a:pPr lvl="1"/>
            <a:r>
              <a:rPr lang="nl-NL" sz="2400" dirty="0"/>
              <a:t>1,2 of meer-richtingen interactie</a:t>
            </a:r>
          </a:p>
          <a:p>
            <a:r>
              <a:rPr lang="nl-NL" sz="2400" dirty="0"/>
              <a:t>De typen interactie dragen bij aan verschillende niveaus van participatie</a:t>
            </a:r>
          </a:p>
          <a:p>
            <a:pPr lvl="1"/>
            <a:r>
              <a:rPr lang="nl-NL" sz="2400" dirty="0"/>
              <a:t>Informeren, consulteren en adviseren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C35B1-DB37-4D69-B23B-4C9E9B475BB5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21334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35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425940" y="441806"/>
            <a:ext cx="7975360" cy="1204432"/>
          </a:xfrm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2425940" y="2070299"/>
            <a:ext cx="7975360" cy="3985854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endParaRPr lang="nl-NL" sz="2800" b="1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1AE70E8-BC5A-4317-B23E-B23A51B9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C35B1-DB37-4D69-B23B-4C9E9B475BB5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21334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1334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729BA7-3E9B-4426-ADD3-91C278C45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"/>
          <a:stretch/>
        </p:blipFill>
        <p:spPr>
          <a:xfrm>
            <a:off x="1656089" y="693682"/>
            <a:ext cx="9515062" cy="50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7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7eb5fd271471ceb031aa7637231df710576e42"/>
</p:tagLst>
</file>

<file path=ppt/theme/theme1.xml><?xml version="1.0" encoding="utf-8"?>
<a:theme xmlns:a="http://schemas.openxmlformats.org/drawingml/2006/main" name="Kantoorthema">
  <a:themeElements>
    <a:clrScheme name="HHS">
      <a:dk1>
        <a:sysClr val="windowText" lastClr="000000"/>
      </a:dk1>
      <a:lt1>
        <a:sysClr val="window" lastClr="FFFFFF"/>
      </a:lt1>
      <a:dk2>
        <a:srgbClr val="213343"/>
      </a:dk2>
      <a:lt2>
        <a:srgbClr val="E7E6E6"/>
      </a:lt2>
      <a:accent1>
        <a:srgbClr val="9EA700"/>
      </a:accent1>
      <a:accent2>
        <a:srgbClr val="213343"/>
      </a:accent2>
      <a:accent3>
        <a:srgbClr val="9EA700"/>
      </a:accent3>
      <a:accent4>
        <a:srgbClr val="213343"/>
      </a:accent4>
      <a:accent5>
        <a:srgbClr val="9EA700"/>
      </a:accent5>
      <a:accent6>
        <a:srgbClr val="213343"/>
      </a:accent6>
      <a:hlink>
        <a:srgbClr val="213343"/>
      </a:hlink>
      <a:folHlink>
        <a:srgbClr val="21334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213343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HS-ppt-template-NL-16x9" id="{088E9C5B-7272-814F-B966-5AFBBEBA7DAA}" vid="{777E0F1A-08F6-7F4C-9C2F-E163E2249B9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FE98DBB860D4C8AD4FCB2D6C322F6" ma:contentTypeVersion="10" ma:contentTypeDescription="Een nieuw document maken." ma:contentTypeScope="" ma:versionID="953651885303abb90d9aeb44c66e7067">
  <xsd:schema xmlns:xsd="http://www.w3.org/2001/XMLSchema" xmlns:xs="http://www.w3.org/2001/XMLSchema" xmlns:p="http://schemas.microsoft.com/office/2006/metadata/properties" xmlns:ns3="21eb4e42-c668-4664-afb9-925b83def898" xmlns:ns4="3844cd3f-cf6e-40ea-88eb-6cd94b5e6001" targetNamespace="http://schemas.microsoft.com/office/2006/metadata/properties" ma:root="true" ma:fieldsID="e7e89e92b4dd3a27d6acbb4634e90128" ns3:_="" ns4:_="">
    <xsd:import namespace="21eb4e42-c668-4664-afb9-925b83def898"/>
    <xsd:import namespace="3844cd3f-cf6e-40ea-88eb-6cd94b5e60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b4e42-c668-4664-afb9-925b83def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4cd3f-cf6e-40ea-88eb-6cd94b5e60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0F5A9-1A53-476D-80EA-A3D8B7DD05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b4e42-c668-4664-afb9-925b83def898"/>
    <ds:schemaRef ds:uri="3844cd3f-cf6e-40ea-88eb-6cd94b5e6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8DFD1C-354E-4B3D-B339-DE3E2BE22E7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3844cd3f-cf6e-40ea-88eb-6cd94b5e6001"/>
    <ds:schemaRef ds:uri="21eb4e42-c668-4664-afb9-925b83def89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AB198C-7A29-4617-A4BD-58BA4EB6E2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51255</TotalTime>
  <Words>469</Words>
  <Application>Microsoft Office PowerPoint</Application>
  <PresentationFormat>Breedbeeld</PresentationFormat>
  <Paragraphs>176</Paragraphs>
  <Slides>19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Kantoorthema</vt:lpstr>
      <vt:lpstr>Door met digitale participatie</vt:lpstr>
      <vt:lpstr>Welkom! </vt:lpstr>
      <vt:lpstr>PowerPoint-presentatie</vt:lpstr>
      <vt:lpstr>PowerPoint-presentatie</vt:lpstr>
      <vt:lpstr> Verwachtingen</vt:lpstr>
      <vt:lpstr>PowerPoint-presentatie</vt:lpstr>
      <vt:lpstr>Beloftes van digitale participatie</vt:lpstr>
      <vt:lpstr> Digitale tools en de doelen van de overheid </vt:lpstr>
      <vt:lpstr>  </vt:lpstr>
      <vt:lpstr>Perspectief van participanten</vt:lpstr>
      <vt:lpstr>Uitgangspunten </vt:lpstr>
      <vt:lpstr> Consulteren </vt:lpstr>
      <vt:lpstr> Adviseren</vt:lpstr>
      <vt:lpstr>PowerPoint-presentatie</vt:lpstr>
      <vt:lpstr>Ontwikkelvragen </vt:lpstr>
      <vt:lpstr>Hoe verder?  </vt:lpstr>
      <vt:lpstr>PowerPoint-presentatie</vt:lpstr>
      <vt:lpstr>Prioriteiten offline</vt:lpstr>
      <vt:lpstr>Prioriteiten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gesprek of uitgepraat? </dc:title>
  <dc:creator>Christine Bleijenberg</dc:creator>
  <cp:lastModifiedBy>Christine Bleijenberg</cp:lastModifiedBy>
  <cp:revision>11</cp:revision>
  <cp:lastPrinted>2022-09-06T08:56:20Z</cp:lastPrinted>
  <dcterms:created xsi:type="dcterms:W3CDTF">2022-05-11T20:59:30Z</dcterms:created>
  <dcterms:modified xsi:type="dcterms:W3CDTF">2022-09-06T13:07:20Z</dcterms:modified>
</cp:coreProperties>
</file>